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70" r:id="rId6"/>
    <p:sldId id="273" r:id="rId7"/>
    <p:sldId id="272" r:id="rId8"/>
    <p:sldId id="263" r:id="rId9"/>
    <p:sldId id="264" r:id="rId10"/>
    <p:sldId id="265" r:id="rId11"/>
    <p:sldId id="266" r:id="rId12"/>
    <p:sldId id="267" r:id="rId13"/>
    <p:sldId id="268" r:id="rId14"/>
    <p:sldId id="274" r:id="rId15"/>
    <p:sldId id="269" r:id="rId16"/>
  </p:sldIdLst>
  <p:sldSz cx="12192000" cy="6858000"/>
  <p:notesSz cx="6858000" cy="9144000"/>
  <p:defaultTextStyle>
    <a:defPPr rtl="0"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F5B5EC4-1A32-4FA9-A30B-C9271B770C9D}" type="datetime1">
              <a:rPr lang="nl-NL" smtClean="0"/>
              <a:t>5-4-2023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D331BE-4A26-441F-AE74-A51A4C94AC1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612178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DDAEA5-39D5-420D-812A-49A29B05FDD4}" type="datetime1">
              <a:rPr lang="nl-NL" smtClean="0"/>
              <a:pPr/>
              <a:t>5-4-2023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F6B3765-1535-41FB-A927-AAD2D1E85382}" type="slidenum">
              <a:rPr lang="nl-NL" noProof="0" smtClean="0"/>
              <a:t>‹#›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6B3765-1535-41FB-A927-AAD2D1E85382}" type="slidenum">
              <a:rPr lang="nl-NL" smtClean="0"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94271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2209800" y="4464028"/>
            <a:ext cx="9144000" cy="1641490"/>
          </a:xfrm>
        </p:spPr>
        <p:txBody>
          <a:bodyPr wrap="none" rtlCol="0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nl-NL" noProof="0" dirty="0"/>
              <a:t>Klik om de titelstijl van het model te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nl-NL" noProof="0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67E00A-9EBB-400F-A41E-FF2DDF5C22F3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pPr rtl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-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A7FDAA-FDA8-414B-AD4B-3F44BBC899C6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1FABF2-27C3-4805-8670-7DBEC3732495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2" y="372940"/>
            <a:ext cx="9302752" cy="2992904"/>
          </a:xfrm>
        </p:spPr>
        <p:txBody>
          <a:bodyPr rtlCol="0" anchor="ctr"/>
          <a:lstStyle>
            <a:lvl1pPr>
              <a:defRPr sz="4400"/>
            </a:lvl1pPr>
          </a:lstStyle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12" name="Tijdelijke aanduiding voor tekst 3"/>
          <p:cNvSpPr>
            <a:spLocks noGrp="1"/>
          </p:cNvSpPr>
          <p:nvPr>
            <p:ph type="body" sz="half" idx="13"/>
          </p:nvPr>
        </p:nvSpPr>
        <p:spPr>
          <a:xfrm>
            <a:off x="1720644" y="3373372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8200" y="4509544"/>
            <a:ext cx="10512424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>
          <a:xfrm>
            <a:off x="838200" y="6364165"/>
            <a:ext cx="2743200" cy="365125"/>
          </a:xfrm>
        </p:spPr>
        <p:txBody>
          <a:bodyPr rtlCol="0"/>
          <a:lstStyle/>
          <a:p>
            <a:pPr rtl="0"/>
            <a:fld id="{88302D13-D137-418A-ABB0-32CF11BFFA99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4038600" y="6364165"/>
            <a:ext cx="4114800" cy="365125"/>
          </a:xfrm>
        </p:spPr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8610600" y="6364165"/>
            <a:ext cx="2743200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9" name="Tekstvak 8"/>
          <p:cNvSpPr txBox="1"/>
          <p:nvPr/>
        </p:nvSpPr>
        <p:spPr>
          <a:xfrm>
            <a:off x="1111044" y="79463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nl-NL" sz="8000" noProof="0" dirty="0">
                <a:solidFill>
                  <a:schemeClr val="tx1"/>
                </a:solidFill>
                <a:effectLst/>
              </a:rPr>
              <a:t>‘</a:t>
            </a:r>
          </a:p>
        </p:txBody>
      </p:sp>
      <p:sp>
        <p:nvSpPr>
          <p:cNvPr id="10" name="Tekstvak 9"/>
          <p:cNvSpPr txBox="1"/>
          <p:nvPr/>
        </p:nvSpPr>
        <p:spPr>
          <a:xfrm>
            <a:off x="10437812" y="275101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nl-NL" sz="8000" noProof="0" dirty="0">
                <a:solidFill>
                  <a:schemeClr val="tx1"/>
                </a:solidFill>
                <a:effectLst/>
              </a:rPr>
              <a:t>’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08B431-28FC-493D-84B3-EB8A7F2A692D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7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Tijdelijke aanduiding voor tekst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9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Tijdelijke aanduiding voor tekst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12" name="Tijdelijke aanduiding voor tekst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7F4FDE-C920-4356-81EF-1DC8AF9A6AAE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s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19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0" name="Tijdelijke aanduiding voor afbeelding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21" name="Tijdelijke aanduiding voor tekst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2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3" name="Tijdelijke aanduiding voor afbeelding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24" name="Tijdelijke aanduiding voor tekst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5" name="Tijdelijke aanduiding voor tekst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6" name="Tijdelijke aanduiding voor afbeelding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27" name="Tijdelijke aanduiding voor tekst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D023F4-69F1-4C86-AC02-055D43B10A0B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8F0F18-81F4-43C3-8A97-71A927C1CAC9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F255CE-C08E-4D4F-AC5C-08A130631590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82DE62-0BB9-4A8E-A4A0-CAC144A27A5E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854532" y="4464028"/>
            <a:ext cx="9144000" cy="1641490"/>
          </a:xfrm>
        </p:spPr>
        <p:txBody>
          <a:bodyPr wrap="none" rtlCol="0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nl-NL" noProof="0" dirty="0"/>
              <a:t>Klik om de titelstijl van het model te bewerken</a:t>
            </a:r>
          </a:p>
        </p:txBody>
      </p:sp>
      <p:sp>
        <p:nvSpPr>
          <p:cNvPr id="8" name="Subtitel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A1A8BF-1D9C-4268-8C5B-D02AA7C54ADB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nl-NL" noProof="0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nl-NL" noProof="0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B6F770-27B5-41B3-ADEE-9B06FFF336B2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rtlCol="0"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nl-NL" noProof="0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0"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nl-NL" noProof="0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A2B975-0F1A-4528-8CEE-F3F7F49A657A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8F8C24-288A-480C-AA90-C6B77EC24DD3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01919C-3C0F-4C8A-851E-7E9867E3F149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61F5D8-6C40-4D78-B353-245123F5CF13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nl-NL" noProof="0" dirty="0"/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B87B27-4F4D-48B4-9811-EBE6BB859402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nl-NL" noProof="0" smtClean="0"/>
              <a:t>‹#›</a:t>
            </a:fld>
            <a:endParaRPr lang="nl-NL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nl-NL" noProof="0" dirty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fld id="{4A773B23-F6BD-4C6E-9C23-33694A322239}" type="datetime1">
              <a:rPr lang="nl-NL" noProof="0" smtClean="0"/>
              <a:t>5-4-2023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fld id="{6D22F896-40B5-4ADD-8801-0D06FADFA095}" type="slidenum">
              <a:rPr lang="nl-NL" noProof="0" smtClean="0"/>
              <a:pPr rtl="0"/>
              <a:t>‹#›</a:t>
            </a:fld>
            <a:endParaRPr lang="nl-NL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close-up afbeelding van golven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1000"/>
          </a:blip>
          <a:srcRect l="9091" t="3462" b="19929"/>
          <a:stretch/>
        </p:blipFill>
        <p:spPr>
          <a:xfrm>
            <a:off x="20" y="2529618"/>
            <a:ext cx="12191980" cy="4328382"/>
          </a:xfrm>
          <a:prstGeom prst="rect">
            <a:avLst/>
          </a:prstGeom>
        </p:spPr>
      </p:pic>
      <p:sp>
        <p:nvSpPr>
          <p:cNvPr id="3" name="Subtitel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rtlCol="0">
            <a:normAutofit/>
          </a:bodyPr>
          <a:lstStyle/>
          <a:p>
            <a:pPr rtl="0"/>
            <a:r>
              <a:rPr lang="nl-NL" dirty="0"/>
              <a:t>Group 5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rtlCol="0">
            <a:normAutofit/>
          </a:bodyPr>
          <a:lstStyle/>
          <a:p>
            <a:r>
              <a:rPr lang="nl-NL" dirty="0"/>
              <a:t>Vendee Globe</a:t>
            </a:r>
            <a:endParaRPr lang="nl-NL" sz="9600" dirty="0"/>
          </a:p>
        </p:txBody>
      </p:sp>
      <p:pic>
        <p:nvPicPr>
          <p:cNvPr id="10" name="Picture 9" descr="A map of the world&#10;&#10;Description automatically generated with medium confidence">
            <a:extLst>
              <a:ext uri="{FF2B5EF4-FFF2-40B4-BE49-F238E27FC236}">
                <a16:creationId xmlns:a16="http://schemas.microsoft.com/office/drawing/2014/main" id="{0C14054F-C8A2-59CC-CC06-32125E93CF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992" y="348415"/>
            <a:ext cx="5295066" cy="2815210"/>
          </a:xfrm>
          <a:prstGeom prst="rect">
            <a:avLst/>
          </a:prstGeom>
        </p:spPr>
      </p:pic>
      <p:sp>
        <p:nvSpPr>
          <p:cNvPr id="11" name="Subtitel 2">
            <a:extLst>
              <a:ext uri="{FF2B5EF4-FFF2-40B4-BE49-F238E27FC236}">
                <a16:creationId xmlns:a16="http://schemas.microsoft.com/office/drawing/2014/main" id="{A1461184-2D33-F518-624B-E6C46AE51D82}"/>
              </a:ext>
            </a:extLst>
          </p:cNvPr>
          <p:cNvSpPr txBox="1">
            <a:spLocks/>
          </p:cNvSpPr>
          <p:nvPr/>
        </p:nvSpPr>
        <p:spPr>
          <a:xfrm>
            <a:off x="7321874" y="5731748"/>
            <a:ext cx="4031925" cy="37377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0" kern="120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1400" i="1" dirty="0"/>
              <a:t>Marc van Waes - Riya Chacko	- Robena Sahetapy </a:t>
            </a:r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69982-F638-E51B-E387-095EC662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Situation 6 – from View to BI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D2C16-4649-1D04-BA9B-BF2D9DD89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 dirty="0"/>
              <a:t>Situation:</a:t>
            </a:r>
          </a:p>
          <a:p>
            <a:pPr lvl="1"/>
            <a:r>
              <a:rPr lang="nl-NL" dirty="0"/>
              <a:t>A view was created in order to collect processed data however not able to send this to Power BI. </a:t>
            </a:r>
          </a:p>
          <a:p>
            <a:r>
              <a:rPr lang="nl-NL" dirty="0"/>
              <a:t>Task:</a:t>
            </a:r>
          </a:p>
          <a:p>
            <a:pPr lvl="1"/>
            <a:r>
              <a:rPr lang="nl-NL" dirty="0"/>
              <a:t>Needed to push processed data to Power BI in order to visualize. </a:t>
            </a:r>
          </a:p>
          <a:p>
            <a:r>
              <a:rPr lang="nl-NL" dirty="0"/>
              <a:t>Action:</a:t>
            </a:r>
          </a:p>
          <a:p>
            <a:pPr lvl="1"/>
            <a:r>
              <a:rPr lang="nl-NL" dirty="0"/>
              <a:t>Created a linked service with a direct connection to Power BI. Once the connection to linked services was established, we were able to visualize the processed data. </a:t>
            </a:r>
          </a:p>
          <a:p>
            <a:r>
              <a:rPr lang="nl-NL" dirty="0"/>
              <a:t>Result:</a:t>
            </a:r>
          </a:p>
          <a:p>
            <a:pPr lvl="1"/>
            <a:r>
              <a:rPr lang="nl-NL" dirty="0"/>
              <a:t>Finally able to visualize the data in Power BI through the linked services connection. </a:t>
            </a:r>
          </a:p>
        </p:txBody>
      </p:sp>
    </p:spTree>
    <p:extLst>
      <p:ext uri="{BB962C8B-B14F-4D97-AF65-F5344CB8AC3E}">
        <p14:creationId xmlns:p14="http://schemas.microsoft.com/office/powerpoint/2010/main" val="1485723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69982-F638-E51B-E387-095EC662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Situation 7 – Tumbling/Hopping.....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D2C16-4649-1D04-BA9B-BF2D9DD89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Situation:</a:t>
            </a:r>
          </a:p>
          <a:p>
            <a:pPr lvl="1"/>
            <a:r>
              <a:rPr lang="nl-NL" dirty="0"/>
              <a:t>Wanted to include window functions however our SQL script was not accepted continuously.</a:t>
            </a:r>
          </a:p>
          <a:p>
            <a:r>
              <a:rPr lang="nl-NL" dirty="0"/>
              <a:t>Task:</a:t>
            </a:r>
          </a:p>
          <a:p>
            <a:pPr lvl="1"/>
            <a:r>
              <a:rPr lang="nl-NL" dirty="0"/>
              <a:t>Include tumbling function in order to have values for a fixed time period and reduce the amount of live stream data. </a:t>
            </a:r>
          </a:p>
          <a:p>
            <a:r>
              <a:rPr lang="nl-NL" dirty="0"/>
              <a:t>Action:</a:t>
            </a:r>
          </a:p>
          <a:p>
            <a:pPr lvl="1"/>
            <a:r>
              <a:rPr lang="nl-NL" dirty="0"/>
              <a:t>Team decision to not proceed with this as we have lost time in order to fix the script (hours), while following the instructions as per Microsoft Learn. </a:t>
            </a:r>
          </a:p>
          <a:p>
            <a:r>
              <a:rPr lang="nl-NL" dirty="0"/>
              <a:t>Result:</a:t>
            </a:r>
          </a:p>
          <a:p>
            <a:pPr lvl="1"/>
            <a:r>
              <a:rPr lang="nl-NL" dirty="0"/>
              <a:t>No window function included in our live stream data. </a:t>
            </a:r>
          </a:p>
        </p:txBody>
      </p:sp>
    </p:spTree>
    <p:extLst>
      <p:ext uri="{BB962C8B-B14F-4D97-AF65-F5344CB8AC3E}">
        <p14:creationId xmlns:p14="http://schemas.microsoft.com/office/powerpoint/2010/main" val="12794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772F6-EE3A-56CE-0576-D222161EB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Reflection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5B9805-0E63-13DC-0AB5-9F310E2DF1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 dirty="0"/>
              <a:t>Collaboration</a:t>
            </a:r>
          </a:p>
          <a:p>
            <a:r>
              <a:rPr lang="nl-NL" dirty="0"/>
              <a:t>Result</a:t>
            </a:r>
          </a:p>
          <a:p>
            <a:r>
              <a:rPr lang="nl-NL" dirty="0"/>
              <a:t>Quick decision making</a:t>
            </a:r>
          </a:p>
          <a:p>
            <a:r>
              <a:rPr lang="nl-NL" dirty="0"/>
              <a:t>Consensus</a:t>
            </a:r>
          </a:p>
          <a:p>
            <a:r>
              <a:rPr lang="nl-NL" dirty="0"/>
              <a:t>Determination</a:t>
            </a:r>
          </a:p>
          <a:p>
            <a:r>
              <a:rPr lang="nl-NL" dirty="0"/>
              <a:t>Learning</a:t>
            </a:r>
          </a:p>
          <a:p>
            <a:r>
              <a:rPr lang="nl-NL" dirty="0"/>
              <a:t>Fun</a:t>
            </a:r>
          </a:p>
          <a:p>
            <a:endParaRPr lang="nl-NL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EFFBBF9-6715-4829-807C-934D50181D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NL" dirty="0"/>
              <a:t>Windows</a:t>
            </a:r>
          </a:p>
          <a:p>
            <a:r>
              <a:rPr lang="nl-NL" dirty="0"/>
              <a:t>Time</a:t>
            </a:r>
          </a:p>
          <a:p>
            <a:r>
              <a:rPr lang="nl-NL" dirty="0"/>
              <a:t>Practise makes perfect</a:t>
            </a:r>
          </a:p>
          <a:p>
            <a:endParaRPr lang="nl-NL" dirty="0"/>
          </a:p>
        </p:txBody>
      </p:sp>
      <p:sp>
        <p:nvSpPr>
          <p:cNvPr id="12" name="Plus Sign 11">
            <a:extLst>
              <a:ext uri="{FF2B5EF4-FFF2-40B4-BE49-F238E27FC236}">
                <a16:creationId xmlns:a16="http://schemas.microsoft.com/office/drawing/2014/main" id="{3B42B108-BA24-E48E-2BFB-0B450AB00C14}"/>
              </a:ext>
            </a:extLst>
          </p:cNvPr>
          <p:cNvSpPr/>
          <p:nvPr/>
        </p:nvSpPr>
        <p:spPr>
          <a:xfrm>
            <a:off x="1811546" y="2142434"/>
            <a:ext cx="2880000" cy="2880000"/>
          </a:xfrm>
          <a:prstGeom prst="mathPlus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Division Sign 14">
            <a:extLst>
              <a:ext uri="{FF2B5EF4-FFF2-40B4-BE49-F238E27FC236}">
                <a16:creationId xmlns:a16="http://schemas.microsoft.com/office/drawing/2014/main" id="{3A471234-8D14-66EE-540B-DA3D22196826}"/>
              </a:ext>
            </a:extLst>
          </p:cNvPr>
          <p:cNvSpPr/>
          <p:nvPr/>
        </p:nvSpPr>
        <p:spPr>
          <a:xfrm rot="18610577">
            <a:off x="6613074" y="1645939"/>
            <a:ext cx="2880000" cy="2880000"/>
          </a:xfrm>
          <a:prstGeom prst="mathDivid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69024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98A30-D3D0-4574-1A23-F67D6F1CD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nl-NL" dirty="0" err="1"/>
              <a:t>Overview</a:t>
            </a:r>
            <a:r>
              <a:rPr lang="nl-NL" dirty="0"/>
              <a:t> </a:t>
            </a:r>
            <a:r>
              <a:rPr lang="nl-NL" dirty="0" err="1"/>
              <a:t>Vendee</a:t>
            </a:r>
            <a:r>
              <a:rPr lang="nl-NL" dirty="0"/>
              <a:t> Lambda architecture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C55AAB-44BF-93F0-A3B3-F2F0DF0718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Overview architecture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117CB8D-8FFB-5882-D83C-8AB7E9C2B2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NL" dirty="0"/>
              <a:t>Overview azure </a:t>
            </a:r>
          </a:p>
        </p:txBody>
      </p:sp>
      <p:pic>
        <p:nvPicPr>
          <p:cNvPr id="15" name="Content Placeholder 14" descr="Text, application&#10;&#10;Description automatically generated">
            <a:extLst>
              <a:ext uri="{FF2B5EF4-FFF2-40B4-BE49-F238E27FC236}">
                <a16:creationId xmlns:a16="http://schemas.microsoft.com/office/drawing/2014/main" id="{60D59DE6-D673-A900-24A8-C77DE93B9BF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319838" y="3568371"/>
            <a:ext cx="5035550" cy="1557996"/>
          </a:xfrm>
        </p:spPr>
      </p:pic>
      <p:pic>
        <p:nvPicPr>
          <p:cNvPr id="21" name="Content Placeholder 20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36AA122F-9C31-C9B6-94BD-93553D3ADC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120775" y="2523482"/>
            <a:ext cx="5024438" cy="3647773"/>
          </a:xfrm>
        </p:spPr>
      </p:pic>
    </p:spTree>
    <p:extLst>
      <p:ext uri="{BB962C8B-B14F-4D97-AF65-F5344CB8AC3E}">
        <p14:creationId xmlns:p14="http://schemas.microsoft.com/office/powerpoint/2010/main" val="1826024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46D7F-C1D2-2A47-DEE2-5BEF05637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Dashboard</a:t>
            </a:r>
          </a:p>
        </p:txBody>
      </p:sp>
      <p:pic>
        <p:nvPicPr>
          <p:cNvPr id="5" name="Content Placeholder 4" descr="A picture containing text, water, sky, outdoor&#10;&#10;Description automatically generated">
            <a:extLst>
              <a:ext uri="{FF2B5EF4-FFF2-40B4-BE49-F238E27FC236}">
                <a16:creationId xmlns:a16="http://schemas.microsoft.com/office/drawing/2014/main" id="{CFFB146B-DB26-787F-5D67-30A3C4377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7526" y="1825625"/>
            <a:ext cx="9559522" cy="4351338"/>
          </a:xfrm>
        </p:spPr>
      </p:pic>
    </p:spTree>
    <p:extLst>
      <p:ext uri="{BB962C8B-B14F-4D97-AF65-F5344CB8AC3E}">
        <p14:creationId xmlns:p14="http://schemas.microsoft.com/office/powerpoint/2010/main" val="212387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0143D-D99D-F3FD-8740-FB5C49862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Dashboard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83914-BC07-DA74-3F58-CE9625125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https://app.powerbi.com/groups/43ebc70d-6653-46c4-bab6-c90c38e3cc6c/dashboards/fdbca515-8e54-47c4-84cb-a475f5082fce?language=en-US</a:t>
            </a:r>
          </a:p>
        </p:txBody>
      </p:sp>
    </p:spTree>
    <p:extLst>
      <p:ext uri="{BB962C8B-B14F-4D97-AF65-F5344CB8AC3E}">
        <p14:creationId xmlns:p14="http://schemas.microsoft.com/office/powerpoint/2010/main" val="3471459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69982-F638-E51B-E387-095EC662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Situation 1 – Live stream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D2C16-4649-1D04-BA9B-BF2D9DD89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Situation:</a:t>
            </a:r>
          </a:p>
          <a:p>
            <a:pPr lvl="1"/>
            <a:r>
              <a:rPr lang="nl-NL" dirty="0"/>
              <a:t>Get the live stream functioning and visualize in Power BI. </a:t>
            </a:r>
          </a:p>
          <a:p>
            <a:r>
              <a:rPr lang="nl-NL" dirty="0"/>
              <a:t>Task:</a:t>
            </a:r>
          </a:p>
          <a:p>
            <a:pPr lvl="1"/>
            <a:r>
              <a:rPr lang="nl-NL" dirty="0"/>
              <a:t>Be able to stream live data from event hub to Power BI.</a:t>
            </a:r>
          </a:p>
          <a:p>
            <a:r>
              <a:rPr lang="nl-NL" dirty="0"/>
              <a:t>Action:</a:t>
            </a:r>
          </a:p>
          <a:p>
            <a:pPr lvl="1"/>
            <a:r>
              <a:rPr lang="nl-NL" dirty="0"/>
              <a:t>Initially it didn’t function. We were able to produce the live stream however couldn’t visualize it in Power BI. Reason was that we were not able to create a direct link out of Power BI workspace to Azure Stream.</a:t>
            </a:r>
          </a:p>
          <a:p>
            <a:r>
              <a:rPr lang="nl-NL" dirty="0"/>
              <a:t>Result:</a:t>
            </a:r>
          </a:p>
          <a:p>
            <a:pPr lvl="1"/>
            <a:r>
              <a:rPr lang="nl-NL" dirty="0"/>
              <a:t>Instead of directly streaming from Power BI workspace we’ve connected through Power BI desktop.</a:t>
            </a:r>
          </a:p>
        </p:txBody>
      </p:sp>
    </p:spTree>
    <p:extLst>
      <p:ext uri="{BB962C8B-B14F-4D97-AF65-F5344CB8AC3E}">
        <p14:creationId xmlns:p14="http://schemas.microsoft.com/office/powerpoint/2010/main" val="1638289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69982-F638-E51B-E387-095EC662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Situation 2 – Batch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D2C16-4649-1D04-BA9B-BF2D9DD89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Situation:</a:t>
            </a:r>
          </a:p>
          <a:p>
            <a:pPr lvl="1"/>
            <a:r>
              <a:rPr lang="nl-NL" dirty="0"/>
              <a:t>Not able to collect data from the ‘Heading’ column. </a:t>
            </a:r>
          </a:p>
          <a:p>
            <a:r>
              <a:rPr lang="nl-NL" dirty="0"/>
              <a:t>Task:</a:t>
            </a:r>
          </a:p>
          <a:p>
            <a:pPr lvl="1"/>
            <a:r>
              <a:rPr lang="nl-NL" dirty="0"/>
              <a:t>Need to be able to store the batch ‘Heading’ data. </a:t>
            </a:r>
          </a:p>
          <a:p>
            <a:r>
              <a:rPr lang="nl-NL" dirty="0"/>
              <a:t>Action:</a:t>
            </a:r>
          </a:p>
          <a:p>
            <a:pPr lvl="1"/>
            <a:r>
              <a:rPr lang="nl-NL" dirty="0"/>
              <a:t>We have adjusted our SQL script of the stream job in order to ‘force’ the data to be of a certain/defined data type. </a:t>
            </a:r>
          </a:p>
          <a:p>
            <a:r>
              <a:rPr lang="nl-NL" dirty="0"/>
              <a:t>Result:</a:t>
            </a:r>
          </a:p>
          <a:p>
            <a:pPr lvl="1"/>
            <a:r>
              <a:rPr lang="nl-NL" dirty="0"/>
              <a:t>Resolved this situation by applying the ‘TRY_CAST’ in the SQL script.  </a:t>
            </a:r>
          </a:p>
        </p:txBody>
      </p:sp>
    </p:spTree>
    <p:extLst>
      <p:ext uri="{BB962C8B-B14F-4D97-AF65-F5344CB8AC3E}">
        <p14:creationId xmlns:p14="http://schemas.microsoft.com/office/powerpoint/2010/main" val="1054058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69982-F638-E51B-E387-095EC662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Situation 3 – Batch and Stream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D2C16-4649-1D04-BA9B-BF2D9DD89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Situation:</a:t>
            </a:r>
          </a:p>
          <a:p>
            <a:pPr lvl="1"/>
            <a:r>
              <a:rPr lang="nl-NL" dirty="0"/>
              <a:t>Modified the query for the lat / long values. </a:t>
            </a:r>
          </a:p>
          <a:p>
            <a:r>
              <a:rPr lang="nl-NL" dirty="0"/>
              <a:t>Task:</a:t>
            </a:r>
          </a:p>
          <a:p>
            <a:pPr lvl="1"/>
            <a:r>
              <a:rPr lang="nl-NL" dirty="0"/>
              <a:t>Need to be able to stream and store the lat/long values in a proper manner. </a:t>
            </a:r>
          </a:p>
          <a:p>
            <a:r>
              <a:rPr lang="nl-NL" dirty="0"/>
              <a:t>Action:</a:t>
            </a:r>
          </a:p>
          <a:p>
            <a:pPr lvl="1"/>
            <a:r>
              <a:rPr lang="nl-NL" dirty="0"/>
              <a:t>Modified query to filter out the ‘odd’ data. Ensuring that lat values will be between -90 and 90 and long values between -180 and 180. </a:t>
            </a:r>
          </a:p>
          <a:p>
            <a:r>
              <a:rPr lang="nl-NL" dirty="0"/>
              <a:t>Result:</a:t>
            </a:r>
          </a:p>
          <a:p>
            <a:pPr lvl="1"/>
            <a:r>
              <a:rPr lang="nl-NL" dirty="0"/>
              <a:t>Receiving the correct data into both stream and storage. </a:t>
            </a:r>
          </a:p>
        </p:txBody>
      </p:sp>
    </p:spTree>
    <p:extLst>
      <p:ext uri="{BB962C8B-B14F-4D97-AF65-F5344CB8AC3E}">
        <p14:creationId xmlns:p14="http://schemas.microsoft.com/office/powerpoint/2010/main" val="1256170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69982-F638-E51B-E387-095EC662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Situation 4 – Output of Stream -&gt; DL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D2C16-4649-1D04-BA9B-BF2D9DD89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Situation:</a:t>
            </a:r>
          </a:p>
          <a:p>
            <a:pPr lvl="1"/>
            <a:r>
              <a:rPr lang="nl-NL" dirty="0"/>
              <a:t>The output file was defined as json however not able to process this in CETAS. </a:t>
            </a:r>
          </a:p>
          <a:p>
            <a:r>
              <a:rPr lang="nl-NL" dirty="0"/>
              <a:t>Task:</a:t>
            </a:r>
          </a:p>
          <a:p>
            <a:pPr lvl="1"/>
            <a:r>
              <a:rPr lang="nl-NL" dirty="0"/>
              <a:t>Receive the data in order to process it accordingly. </a:t>
            </a:r>
          </a:p>
          <a:p>
            <a:r>
              <a:rPr lang="nl-NL" dirty="0"/>
              <a:t>Action:</a:t>
            </a:r>
          </a:p>
          <a:p>
            <a:pPr lvl="1"/>
            <a:r>
              <a:rPr lang="nl-NL" dirty="0"/>
              <a:t>Re-defined the output of the file to store in the data lake Gen 2 to parquet.</a:t>
            </a:r>
          </a:p>
          <a:p>
            <a:r>
              <a:rPr lang="nl-NL" dirty="0"/>
              <a:t>Result:</a:t>
            </a:r>
          </a:p>
          <a:p>
            <a:pPr lvl="1"/>
            <a:r>
              <a:rPr lang="nl-NL" dirty="0"/>
              <a:t>Able to create the external table.  </a:t>
            </a:r>
          </a:p>
        </p:txBody>
      </p:sp>
    </p:spTree>
    <p:extLst>
      <p:ext uri="{BB962C8B-B14F-4D97-AF65-F5344CB8AC3E}">
        <p14:creationId xmlns:p14="http://schemas.microsoft.com/office/powerpoint/2010/main" val="3290630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69982-F638-E51B-E387-095EC6628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Situation 5 – Lead.....or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D2C16-4649-1D04-BA9B-BF2D9DD89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 dirty="0"/>
              <a:t>Situation:</a:t>
            </a:r>
          </a:p>
          <a:p>
            <a:pPr lvl="1"/>
            <a:r>
              <a:rPr lang="nl-NL" dirty="0"/>
              <a:t>Determine what measure to utilize ‘who is in the lead’ (reference point). </a:t>
            </a:r>
          </a:p>
          <a:p>
            <a:r>
              <a:rPr lang="nl-NL" dirty="0"/>
              <a:t>Task:</a:t>
            </a:r>
          </a:p>
          <a:p>
            <a:pPr lvl="1"/>
            <a:r>
              <a:rPr lang="nl-NL" dirty="0"/>
              <a:t>1) what to use as the reference point?</a:t>
            </a:r>
          </a:p>
          <a:p>
            <a:pPr lvl="1"/>
            <a:r>
              <a:rPr lang="nl-NL" dirty="0"/>
              <a:t>2) how to calculate the distance?</a:t>
            </a:r>
          </a:p>
          <a:p>
            <a:r>
              <a:rPr lang="nl-NL" dirty="0"/>
              <a:t>Action:</a:t>
            </a:r>
          </a:p>
          <a:p>
            <a:pPr lvl="1"/>
            <a:r>
              <a:rPr lang="nl-NL" dirty="0"/>
              <a:t>1) </a:t>
            </a:r>
            <a:r>
              <a:rPr lang="nl-NL" dirty="0" err="1"/>
              <a:t>calculated</a:t>
            </a:r>
            <a:r>
              <a:rPr lang="nl-NL" dirty="0"/>
              <a:t> </a:t>
            </a:r>
            <a:r>
              <a:rPr lang="nl-NL" dirty="0" err="1"/>
              <a:t>distance</a:t>
            </a:r>
            <a:r>
              <a:rPr lang="nl-NL" dirty="0"/>
              <a:t> </a:t>
            </a:r>
            <a:r>
              <a:rPr lang="nl-NL" dirty="0" err="1"/>
              <a:t>between</a:t>
            </a:r>
            <a:r>
              <a:rPr lang="nl-NL" dirty="0"/>
              <a:t> </a:t>
            </a:r>
            <a:r>
              <a:rPr lang="nl-NL" dirty="0" err="1"/>
              <a:t>current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previous</a:t>
            </a:r>
            <a:r>
              <a:rPr lang="nl-NL" dirty="0"/>
              <a:t> </a:t>
            </a:r>
            <a:r>
              <a:rPr lang="nl-NL" dirty="0" err="1"/>
              <a:t>boat</a:t>
            </a:r>
            <a:r>
              <a:rPr lang="nl-NL" dirty="0"/>
              <a:t> </a:t>
            </a:r>
            <a:r>
              <a:rPr lang="nl-NL" dirty="0" err="1"/>
              <a:t>position</a:t>
            </a:r>
            <a:r>
              <a:rPr lang="nl-NL" dirty="0"/>
              <a:t> </a:t>
            </a:r>
            <a:r>
              <a:rPr lang="nl-NL" dirty="0" err="1"/>
              <a:t>based</a:t>
            </a:r>
            <a:r>
              <a:rPr lang="nl-NL" dirty="0"/>
              <a:t> on last </a:t>
            </a:r>
            <a:r>
              <a:rPr lang="nl-NL" dirty="0" err="1"/>
              <a:t>measured</a:t>
            </a:r>
            <a:r>
              <a:rPr lang="nl-NL" dirty="0"/>
              <a:t> time </a:t>
            </a:r>
          </a:p>
          <a:p>
            <a:pPr lvl="1"/>
            <a:r>
              <a:rPr lang="nl-NL" dirty="0"/>
              <a:t>2) Stack-Overflow through Google is your best friend. </a:t>
            </a:r>
          </a:p>
          <a:p>
            <a:r>
              <a:rPr lang="nl-NL" dirty="0"/>
              <a:t>Result:</a:t>
            </a:r>
          </a:p>
          <a:p>
            <a:pPr lvl="1"/>
            <a:r>
              <a:rPr lang="nl-NL" dirty="0"/>
              <a:t>Came up with solid reference points and calculations in order to determine the distance sailed. </a:t>
            </a:r>
          </a:p>
        </p:txBody>
      </p:sp>
    </p:spTree>
    <p:extLst>
      <p:ext uri="{BB962C8B-B14F-4D97-AF65-F5344CB8AC3E}">
        <p14:creationId xmlns:p14="http://schemas.microsoft.com/office/powerpoint/2010/main" val="2799770120"/>
      </p:ext>
    </p:extLst>
  </p:cSld>
  <p:clrMapOvr>
    <a:masterClrMapping/>
  </p:clrMapOvr>
</p:sld>
</file>

<file path=ppt/theme/theme1.xml><?xml version="1.0" encoding="utf-8"?>
<a:theme xmlns:a="http://schemas.openxmlformats.org/drawingml/2006/main" name="Diepte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676_TF77929380.potx" id="{C5B07784-9D76-44CD-B931-004F80648611}" vid="{5E674AC9-2797-4BD7-BA85-3DC984FEE3D2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Diepte ontwerp</Template>
  <TotalTime>63</TotalTime>
  <Words>658</Words>
  <Application>Microsoft Office PowerPoint</Application>
  <PresentationFormat>Widescreen</PresentationFormat>
  <Paragraphs>86</Paragraphs>
  <Slides>12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Corbel</vt:lpstr>
      <vt:lpstr>Diepte</vt:lpstr>
      <vt:lpstr>Vendee Globe</vt:lpstr>
      <vt:lpstr>Overview Vendee Lambda architecture</vt:lpstr>
      <vt:lpstr>Dashboard</vt:lpstr>
      <vt:lpstr>Dashboard </vt:lpstr>
      <vt:lpstr>Situation 1 – Live stream </vt:lpstr>
      <vt:lpstr>Situation 2 – Batch data</vt:lpstr>
      <vt:lpstr>Situation 3 – Batch and Stream data</vt:lpstr>
      <vt:lpstr>Situation 4 – Output of Stream -&gt; DL</vt:lpstr>
      <vt:lpstr>Situation 5 – Lead.....or </vt:lpstr>
      <vt:lpstr>Situation 6 – from View to BI</vt:lpstr>
      <vt:lpstr>Situation 7 – Tumbling/Hopping.....</vt:lpstr>
      <vt:lpstr>Reflection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Vendee Globe</dc:title>
  <dc:creator>Marc van Waes</dc:creator>
  <cp:lastModifiedBy>Marc van Waes</cp:lastModifiedBy>
  <cp:revision>13</cp:revision>
  <dcterms:created xsi:type="dcterms:W3CDTF">2023-04-04T13:54:49Z</dcterms:created>
  <dcterms:modified xsi:type="dcterms:W3CDTF">2023-04-05T14:38:34Z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